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305" r:id="rId2"/>
    <p:sldId id="306" r:id="rId3"/>
    <p:sldId id="377" r:id="rId4"/>
    <p:sldId id="378" r:id="rId5"/>
    <p:sldId id="379" r:id="rId6"/>
    <p:sldId id="380" r:id="rId7"/>
    <p:sldId id="381" r:id="rId8"/>
    <p:sldId id="390" r:id="rId9"/>
    <p:sldId id="382" r:id="rId10"/>
    <p:sldId id="383" r:id="rId11"/>
    <p:sldId id="384" r:id="rId12"/>
    <p:sldId id="385" r:id="rId13"/>
    <p:sldId id="386" r:id="rId14"/>
    <p:sldId id="387" r:id="rId15"/>
    <p:sldId id="388" r:id="rId16"/>
    <p:sldId id="391" r:id="rId17"/>
    <p:sldId id="389" r:id="rId18"/>
    <p:sldId id="394" r:id="rId19"/>
    <p:sldId id="395" r:id="rId20"/>
    <p:sldId id="396" r:id="rId21"/>
    <p:sldId id="408" r:id="rId22"/>
    <p:sldId id="398" r:id="rId23"/>
    <p:sldId id="397" r:id="rId24"/>
    <p:sldId id="400" r:id="rId25"/>
    <p:sldId id="401" r:id="rId26"/>
    <p:sldId id="402" r:id="rId27"/>
    <p:sldId id="403" r:id="rId28"/>
    <p:sldId id="404" r:id="rId29"/>
    <p:sldId id="405" r:id="rId30"/>
    <p:sldId id="406" r:id="rId31"/>
    <p:sldId id="407" r:id="rId32"/>
  </p:sldIdLst>
  <p:sldSz cx="16257588" cy="9144000"/>
  <p:notesSz cx="6858000" cy="9144000"/>
  <p:defaultTextStyle>
    <a:defPPr>
      <a:defRPr lang="en-US"/>
    </a:defPPr>
    <a:lvl1pPr marL="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3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B02A"/>
    <a:srgbClr val="267A52"/>
    <a:srgbClr val="00673E"/>
    <a:srgbClr val="006643"/>
    <a:srgbClr val="589278"/>
    <a:srgbClr val="7AC1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82" autoAdjust="0"/>
    <p:restoredTop sz="90286" autoAdjust="0"/>
  </p:normalViewPr>
  <p:slideViewPr>
    <p:cSldViewPr snapToGrid="0" snapToObjects="1">
      <p:cViewPr varScale="1">
        <p:scale>
          <a:sx n="59" d="100"/>
          <a:sy n="59" d="100"/>
        </p:scale>
        <p:origin x="912" y="62"/>
      </p:cViewPr>
      <p:guideLst>
        <p:guide orient="horz" pos="2880"/>
        <p:guide pos="5121"/>
      </p:guideLst>
    </p:cSldViewPr>
  </p:slideViewPr>
  <p:outlineViewPr>
    <p:cViewPr>
      <p:scale>
        <a:sx n="33" d="100"/>
        <a:sy n="33" d="100"/>
      </p:scale>
      <p:origin x="0" y="5384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678AF4-5E64-AC4C-BB17-179E924E563F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BC6A53-3777-FA4B-999B-678D40C4B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4137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BA0A7F-40AB-B84E-BA8C-8861397EF456}" type="datetimeFigureOut">
              <a:rPr lang="en-US" smtClean="0"/>
              <a:t>5/9/2020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51CE3-F1EC-6B4D-8B6D-86D363C89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759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781583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5631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234475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312633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390791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4689500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5471084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6252667" algn="l" defTabSz="781583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142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730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0091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00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916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537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436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6962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1695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932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4429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846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8362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4506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605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50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02060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95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49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72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15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579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895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284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51CE3-F1EC-6B4D-8B6D-86D363C89B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2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olle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7CC196-060E-C946-9E5C-A1DFF0DF26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60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ople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829814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3318933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1’s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People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3318145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1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3318145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1’s email</a:t>
            </a: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297171" y="2405062"/>
            <a:ext cx="2167288" cy="201300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Photo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21" hasCustomPrompt="1"/>
          </p:nvPr>
        </p:nvSpPr>
        <p:spPr>
          <a:xfrm>
            <a:off x="10786290" y="3115733"/>
            <a:ext cx="4673448" cy="3554008"/>
          </a:xfrm>
        </p:spPr>
        <p:txBody>
          <a:bodyPr anchor="t"/>
          <a:lstStyle>
            <a:lvl1pPr>
              <a:defRPr sz="2800"/>
            </a:lvl1pPr>
          </a:lstStyle>
          <a:p>
            <a:pPr lvl="0"/>
            <a:r>
              <a:rPr lang="en-CA" dirty="0"/>
              <a:t>Person 2’s description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5502" y="2405062"/>
            <a:ext cx="46736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Name 2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3" hasCustomPrompt="1"/>
          </p:nvPr>
        </p:nvSpPr>
        <p:spPr>
          <a:xfrm>
            <a:off x="10785502" y="6824794"/>
            <a:ext cx="4673600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 2’s email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id="{63EB3FF2-BAE3-FE49-BE4D-3122F7F54ED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F205B07A-6648-734F-B148-586E9FBD2D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FDDFB09-91AF-4C47-B5CF-E1E430D982F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974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8EEA199-C81E-A549-8964-BA5D6F293C11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1 column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4" name="Picture 13" descr="green-bar.eps"/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6" name="Slide Number Placeholder 8"/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5800226-79E1-4049-9CCC-5EE0F169DF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2A2CF-A6FE-2942-9758-91AD0759526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83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Key Poi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41497EF-504D-5646-B224-6AD4C966C02E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2pPr>
              <a:defRPr/>
            </a:lvl2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basic 1-column key point slide with no title.</a:t>
            </a:r>
          </a:p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16" name="Picture 15" descr="green-bar.eps">
            <a:extLst>
              <a:ext uri="{FF2B5EF4-FFF2-40B4-BE49-F238E27FC236}">
                <a16:creationId xmlns:a16="http://schemas.microsoft.com/office/drawing/2014/main" id="{485ACF11-C8A3-E04C-82D1-7DDED121A3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50201519-3898-3A4C-9D34-AB4EC758925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4A20C37-5ED8-BA4E-B834-08A5D5EAC00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E9519BD-6206-1840-8A63-B2837E58EE4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364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 w/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99B8C52-4549-FF47-AFF2-EEE89FEF63A5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50F73EEF-C61E-7448-9B30-113D37F315F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768365"/>
            <a:ext cx="10434239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1 column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11615780" cy="513080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id="{20A9900C-2C75-A64C-A17C-6171105E5BD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210707-0B3A-0E4D-ACBE-2957FDA6B147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6289DB-5AE0-A949-8079-E4CF67414B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51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 Bulk Content, No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0DDC5C6-9F6D-694A-B292-91AC0120324D}"/>
              </a:ext>
            </a:extLst>
          </p:cNvPr>
          <p:cNvSpPr/>
          <p:nvPr userDrawn="1"/>
        </p:nvSpPr>
        <p:spPr>
          <a:xfrm>
            <a:off x="13104840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5BE7696-88A8-B94E-9460-B9C3D6AE243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49460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660398"/>
            <a:ext cx="11615780" cy="6874936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This is a bulk content slide without a title for long content.</a:t>
            </a:r>
          </a:p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7" name="Picture 6" descr="green-bar.eps">
            <a:extLst>
              <a:ext uri="{FF2B5EF4-FFF2-40B4-BE49-F238E27FC236}">
                <a16:creationId xmlns:a16="http://schemas.microsoft.com/office/drawing/2014/main" id="{61F4DBC9-6617-604E-8D69-676F33D9846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72816F32-CCC8-0D46-B094-140C3E8CD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28C4A99-17E2-064E-997B-F383D187D7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19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16245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2404534"/>
            <a:ext cx="71475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8" name="Picture 7" descr="green-bar.eps">
            <a:extLst>
              <a:ext uri="{FF2B5EF4-FFF2-40B4-BE49-F238E27FC236}">
                <a16:creationId xmlns:a16="http://schemas.microsoft.com/office/drawing/2014/main" id="{5C77805F-2E1B-7E4A-9F32-8B3E3A0888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A67CA-D2C6-A642-9A41-94681E24F93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461B0D-74BA-0447-BFEA-E80A68223F3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80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2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7162458" cy="4419601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8297170" y="3115732"/>
            <a:ext cx="7147539" cy="4419602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716245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8297170" y="2405062"/>
            <a:ext cx="7147539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7" name="Picture 16" descr="green-bar.eps">
            <a:extLst>
              <a:ext uri="{FF2B5EF4-FFF2-40B4-BE49-F238E27FC236}">
                <a16:creationId xmlns:a16="http://schemas.microsoft.com/office/drawing/2014/main" id="{4FC318EF-9169-BB45-9B8D-9D01EE287B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900AC72B-BFE5-7047-A693-C6B7870B55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5C2C1B0-CF14-0F44-9371-1B8AEBA52A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226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5130800"/>
          </a:xfrm>
        </p:spPr>
        <p:txBody>
          <a:bodyPr/>
          <a:lstStyle>
            <a:lvl1pPr>
              <a:spcBef>
                <a:spcPts val="1600"/>
              </a:spcBef>
              <a:defRPr sz="3000" baseline="0"/>
            </a:lvl1pPr>
            <a:lvl2pPr>
              <a:defRPr sz="3000"/>
            </a:lvl2pPr>
            <a:lvl3pPr marL="2020367" indent="-457200">
              <a:buFont typeface="Wingdings" pitchFamily="2" charset="2"/>
              <a:buChar char="§"/>
              <a:defRPr sz="3000"/>
            </a:lvl3pPr>
            <a:lvl4pPr>
              <a:spcBef>
                <a:spcPts val="1104"/>
              </a:spcBef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id="{F2FDDE00-7E19-444D-8A26-EB3F891541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012BAF0E-179A-B449-9796-7742DA779D1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B58908B-FCB8-B24D-8C8F-5F5FDDEFB26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5207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Key Point w/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3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2"/>
            <a:ext cx="4673339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2"/>
            <a:ext cx="4644000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2"/>
            <a:ext cx="4673448" cy="4419601"/>
          </a:xfrm>
        </p:spPr>
        <p:txBody>
          <a:bodyPr/>
          <a:lstStyle>
            <a:lvl1pPr>
              <a:spcBef>
                <a:spcPts val="1600"/>
              </a:spcBef>
              <a:defRPr sz="2800" baseline="0"/>
            </a:lvl1pPr>
            <a:lvl2pPr>
              <a:defRPr sz="2800"/>
            </a:lvl2pPr>
            <a:lvl3pPr marL="2020367" indent="-457200">
              <a:buFont typeface="Wingdings" pitchFamily="2" charset="2"/>
              <a:buChar char="§"/>
              <a:defRPr sz="2800"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CA" dirty="0"/>
              <a:t>Click to edit content. Keep content minimal on key point slides.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1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ADB75CBA-7175-0F41-99C4-A11320D13B2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B435AE46-8D48-3041-BCF5-289ED0FE7FD1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CC4DFB6-0588-064A-A617-7E635A6692E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5669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2404534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2404534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130801"/>
            <a:ext cx="4673339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130801"/>
            <a:ext cx="4644000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130801"/>
            <a:ext cx="4673448" cy="2409137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878C3C72-C6B1-F941-8DFD-4D16545084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4CC9CD17-5A53-844D-BC07-10E4B7AA27C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D46AE30-F9CD-F741-81EC-6338BB06A11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80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uture Ready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433DC9-609F-DD43-A00F-6A5E0989DE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3603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Key Point w/ 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point slide with 6 columns and subtitles</a:t>
            </a:r>
            <a:endParaRPr lang="en-US" dirty="0"/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115733"/>
            <a:ext cx="4673339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5807945" y="3115733"/>
            <a:ext cx="4644000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786183" y="3115733"/>
            <a:ext cx="4673448" cy="1697938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5858406"/>
            <a:ext cx="4673339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5858406"/>
            <a:ext cx="4644000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10786183" y="5858406"/>
            <a:ext cx="4673448" cy="1681532"/>
          </a:xfrm>
        </p:spPr>
        <p:txBody>
          <a:bodyPr/>
          <a:lstStyle>
            <a:lvl1pPr>
              <a:defRPr sz="2800"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topic.</a:t>
            </a:r>
          </a:p>
        </p:txBody>
      </p:sp>
      <p:sp>
        <p:nvSpPr>
          <p:cNvPr id="17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5807945" y="2405062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2405062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0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5" y="5147735"/>
            <a:ext cx="4644000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26" hasCustomPrompt="1"/>
          </p:nvPr>
        </p:nvSpPr>
        <p:spPr>
          <a:xfrm>
            <a:off x="10786183" y="5147735"/>
            <a:ext cx="4673338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Subtitle</a:t>
            </a:r>
          </a:p>
        </p:txBody>
      </p:sp>
      <p:pic>
        <p:nvPicPr>
          <p:cNvPr id="26" name="Picture 25" descr="green-bar.eps">
            <a:extLst>
              <a:ext uri="{FF2B5EF4-FFF2-40B4-BE49-F238E27FC236}">
                <a16:creationId xmlns:a16="http://schemas.microsoft.com/office/drawing/2014/main" id="{FCC4D77F-6C6A-6F4B-A950-D5B4204DFAD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7" name="Slide Number Placeholder 8">
            <a:extLst>
              <a:ext uri="{FF2B5EF4-FFF2-40B4-BE49-F238E27FC236}">
                <a16:creationId xmlns:a16="http://schemas.microsoft.com/office/drawing/2014/main" id="{A2FCCD5B-747A-8C4F-9B76-B65F8A8D20E8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5EC9731-A1BB-C846-859C-58660BC19D9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6385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2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7162458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297169" y="3263153"/>
            <a:ext cx="714753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 marL="2735542" indent="-390792">
              <a:spcBef>
                <a:spcPts val="900"/>
              </a:spcBef>
              <a:buSzPct val="100000"/>
              <a:buFont typeface="Courier New" panose="02070309020205020404" pitchFamily="49" charset="0"/>
              <a:buChar char="o"/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2" y="2405062"/>
            <a:ext cx="7162457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8297168" y="2405062"/>
            <a:ext cx="7147539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1" name="Picture 10" descr="green-bar.eps">
            <a:extLst>
              <a:ext uri="{FF2B5EF4-FFF2-40B4-BE49-F238E27FC236}">
                <a16:creationId xmlns:a16="http://schemas.microsoft.com/office/drawing/2014/main" id="{999AF7C8-0E81-FA41-9B39-A041649C76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60EEFCD9-0F09-8D4D-83CD-5AC22078CE6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F4AF296-9251-FA41-846F-8D4E3EAAAA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7413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3 columns for long content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63153"/>
            <a:ext cx="4660827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63153"/>
            <a:ext cx="4658525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60826" cy="710671"/>
          </a:xfrm>
        </p:spPr>
        <p:txBody>
          <a:bodyPr/>
          <a:lstStyle>
            <a:lvl1pPr>
              <a:lnSpc>
                <a:spcPct val="100000"/>
              </a:lnSpc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798531" y="3263153"/>
            <a:ext cx="4662829" cy="4272180"/>
          </a:xfrm>
        </p:spPr>
        <p:txBody>
          <a:bodyPr/>
          <a:lstStyle>
            <a:lvl1pPr>
              <a:spcBef>
                <a:spcPts val="1704"/>
              </a:spcBef>
              <a:defRPr sz="2100" baseline="0"/>
            </a:lvl1pPr>
            <a:lvl2pPr>
              <a:defRPr sz="2100"/>
            </a:lvl2pPr>
            <a:lvl3pPr marL="2020367" indent="-457200">
              <a:buFont typeface="Wingdings" pitchFamily="2" charset="2"/>
              <a:buChar char="§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798530" y="2405062"/>
            <a:ext cx="4662829" cy="710671"/>
          </a:xfrm>
        </p:spPr>
        <p:txBody>
          <a:bodyPr/>
          <a:lstStyle>
            <a:lvl1pPr>
              <a:lnSpc>
                <a:spcPct val="100000"/>
              </a:lnSpc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3" name="Picture 12" descr="green-bar.eps">
            <a:extLst>
              <a:ext uri="{FF2B5EF4-FFF2-40B4-BE49-F238E27FC236}">
                <a16:creationId xmlns:a16="http://schemas.microsoft.com/office/drawing/2014/main" id="{FDADADAB-0B55-214C-87C3-CA3A3013C8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76DFFD5C-2C85-7D47-B6CA-1EF7E4814640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74E91A0-1395-E54D-AB9B-8DAD15DF4D1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276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-Point Bulk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812882" y="5972486"/>
            <a:ext cx="4673339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0786183" y="5972486"/>
            <a:ext cx="4658525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29" name="Text Placeholder 6"/>
          <p:cNvSpPr>
            <a:spLocks noGrp="1"/>
          </p:cNvSpPr>
          <p:nvPr>
            <p:ph type="body" sz="quarter" idx="32" hasCustomPrompt="1"/>
          </p:nvPr>
        </p:nvSpPr>
        <p:spPr>
          <a:xfrm>
            <a:off x="812883" y="5147735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33" hasCustomPrompt="1"/>
          </p:nvPr>
        </p:nvSpPr>
        <p:spPr>
          <a:xfrm>
            <a:off x="10786182" y="5147735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5807947" y="5972486"/>
            <a:ext cx="4643998" cy="158385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35" hasCustomPrompt="1"/>
          </p:nvPr>
        </p:nvSpPr>
        <p:spPr>
          <a:xfrm>
            <a:off x="5807946" y="5147735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10434238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bulk content slide with 6 columns for long content.</a:t>
            </a:r>
            <a:endParaRPr lang="en-US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3281082"/>
            <a:ext cx="4673339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10786183" y="3281082"/>
            <a:ext cx="4658525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812883" y="2405062"/>
            <a:ext cx="4673338" cy="710671"/>
          </a:xfrm>
        </p:spPr>
        <p:txBody>
          <a:bodyPr/>
          <a:lstStyle>
            <a:lvl1pPr>
              <a:defRPr sz="2100" b="1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2" y="2405062"/>
            <a:ext cx="4658525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5807947" y="3281082"/>
            <a:ext cx="4643998" cy="1550518"/>
          </a:xfrm>
        </p:spPr>
        <p:txBody>
          <a:bodyPr/>
          <a:lstStyle>
            <a:lvl1pPr>
              <a:spcBef>
                <a:spcPts val="1704"/>
              </a:spcBef>
              <a:defRPr sz="1800" baseline="0"/>
            </a:lvl1pPr>
            <a:lvl2pPr>
              <a:defRPr sz="2100"/>
            </a:lvl2pPr>
            <a:lvl3pPr marL="2020367" indent="-457200">
              <a:buFont typeface="Arial"/>
              <a:buChar char="•"/>
              <a:defRPr sz="2100"/>
            </a:lvl3pPr>
            <a:lvl4pPr>
              <a:spcBef>
                <a:spcPts val="900"/>
              </a:spcBef>
              <a:defRPr sz="1600"/>
            </a:lvl4pPr>
          </a:lstStyle>
          <a:p>
            <a:pPr lvl="0"/>
            <a:r>
              <a:rPr lang="en-CA" dirty="0"/>
              <a:t>Click to edit content. Use this slide only for presentations that are being sent with time for lengthy reading, never for an in-person presentation. Bullets are available to organize information.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5807946" y="2405062"/>
            <a:ext cx="4643998" cy="710671"/>
          </a:xfrm>
        </p:spPr>
        <p:txBody>
          <a:bodyPr/>
          <a:lstStyle>
            <a:lvl1pPr>
              <a:defRPr sz="21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Bulk content columns should always have subtitles</a:t>
            </a:r>
          </a:p>
        </p:txBody>
      </p:sp>
      <p:pic>
        <p:nvPicPr>
          <p:cNvPr id="19" name="Picture 18" descr="green-bar.eps">
            <a:extLst>
              <a:ext uri="{FF2B5EF4-FFF2-40B4-BE49-F238E27FC236}">
                <a16:creationId xmlns:a16="http://schemas.microsoft.com/office/drawing/2014/main" id="{28FE1AB5-AC7F-AE40-A61A-7F262E3AC2B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D2C18550-15E2-EE42-A7EF-E134E10DC125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4B0470-9393-1344-A683-CE3B571CA1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3717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Lar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3860800"/>
            <a:ext cx="4660825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4000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75441"/>
            <a:ext cx="4660826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b"/>
          <a:lstStyle>
            <a:lvl1pPr>
              <a:lnSpc>
                <a:spcPct val="80000"/>
              </a:lnSpc>
              <a:defRPr sz="88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#,###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short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id="{25E7D01D-D1CF-3346-961A-491CD68E68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C2F1051B-9E90-884E-B29B-99E40CEA5DD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B5F8EC9-B05A-8E4C-9ABD-3DD7BFF5B3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6428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 Mediu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12881" y="2441575"/>
            <a:ext cx="4660825" cy="1260195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$##,###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5807945" y="2475441"/>
            <a:ext cx="4643999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#,####%</a:t>
            </a:r>
          </a:p>
        </p:txBody>
      </p:sp>
      <p:sp>
        <p:nvSpPr>
          <p:cNvPr id="24" name="Text Placeholder 9"/>
          <p:cNvSpPr>
            <a:spLocks noGrp="1"/>
          </p:cNvSpPr>
          <p:nvPr>
            <p:ph type="body" sz="quarter" idx="22" hasCustomPrompt="1"/>
          </p:nvPr>
        </p:nvSpPr>
        <p:spPr>
          <a:xfrm>
            <a:off x="10786183" y="2475441"/>
            <a:ext cx="4673448" cy="1226329"/>
          </a:xfrm>
        </p:spPr>
        <p:txBody>
          <a:bodyPr anchor="ctr"/>
          <a:lstStyle>
            <a:lvl1pPr>
              <a:lnSpc>
                <a:spcPct val="8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#,###,####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key numbers slide for long numbers</a:t>
            </a:r>
            <a:endParaRPr lang="en-US" dirty="0"/>
          </a:p>
        </p:txBody>
      </p:sp>
      <p:pic>
        <p:nvPicPr>
          <p:cNvPr id="12" name="Picture 11" descr="green-bar.eps">
            <a:extLst>
              <a:ext uri="{FF2B5EF4-FFF2-40B4-BE49-F238E27FC236}">
                <a16:creationId xmlns:a16="http://schemas.microsoft.com/office/drawing/2014/main" id="{661C218B-EA66-4D4A-A696-E02171FD4C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2A0B311D-AC46-0149-9182-30954973D351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83D25A2-74ED-854F-8269-E9851244D37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03EBC2BC-912A-144C-9948-7F5C6D4BCDB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12883" y="3860800"/>
            <a:ext cx="4660824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7E410635-2E13-4045-8D35-6D46D6B8C58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3860800"/>
            <a:ext cx="4643999" cy="3679138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the number above.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86E96E0E-619C-4F45-8CF2-5B29EAE871E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3860800"/>
            <a:ext cx="4673448" cy="3679138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brief points about one the number above.</a:t>
            </a:r>
          </a:p>
        </p:txBody>
      </p:sp>
    </p:spTree>
    <p:extLst>
      <p:ext uri="{BB962C8B-B14F-4D97-AF65-F5344CB8AC3E}">
        <p14:creationId xmlns:p14="http://schemas.microsoft.com/office/powerpoint/2010/main" val="353360790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647CED48-AA47-2242-A171-515EB31D4E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63150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Points with Icons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812882" y="4538133"/>
            <a:ext cx="4673339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3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5807945" y="4538133"/>
            <a:ext cx="4644000" cy="3001805"/>
          </a:xfrm>
        </p:spPr>
        <p:txBody>
          <a:bodyPr/>
          <a:lstStyle>
            <a:lvl1pPr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0786183" y="4538133"/>
            <a:ext cx="4673448" cy="3001805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Arial"/>
              <a:buChar char="•"/>
              <a:defRPr/>
            </a:lvl3pPr>
            <a:lvl4pPr>
              <a:spcBef>
                <a:spcPts val="1104"/>
              </a:spcBef>
              <a:defRPr/>
            </a:lvl4pPr>
          </a:lstStyle>
          <a:p>
            <a:pPr lvl="0"/>
            <a:r>
              <a:rPr lang="en-CA" dirty="0"/>
              <a:t>Click to edit content. Use this slide for a brief point, illustrated by the icon above.</a:t>
            </a:r>
          </a:p>
        </p:txBody>
      </p:sp>
      <p:sp>
        <p:nvSpPr>
          <p:cNvPr id="2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accent1"/>
                </a:solidFill>
              </a:defRPr>
            </a:lvl1pPr>
          </a:lstStyle>
          <a:p>
            <a:r>
              <a:rPr lang="en-CA" dirty="0"/>
              <a:t>This is a key point slide with icons to illustrate points.</a:t>
            </a:r>
            <a:endParaRPr lang="en-US" dirty="0"/>
          </a:p>
        </p:txBody>
      </p:sp>
      <p:sp>
        <p:nvSpPr>
          <p:cNvPr id="12" name="Oval 11"/>
          <p:cNvSpPr/>
          <p:nvPr userDrawn="1"/>
        </p:nvSpPr>
        <p:spPr>
          <a:xfrm>
            <a:off x="2270120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3" name="Picture Placeholder 3"/>
          <p:cNvSpPr>
            <a:spLocks noGrp="1" noChangeAspect="1"/>
          </p:cNvSpPr>
          <p:nvPr>
            <p:ph type="pic" sz="quarter" idx="26" hasCustomPrompt="1"/>
          </p:nvPr>
        </p:nvSpPr>
        <p:spPr>
          <a:xfrm>
            <a:off x="2715616" y="2900693"/>
            <a:ext cx="864783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4" name="Oval 13"/>
          <p:cNvSpPr/>
          <p:nvPr userDrawn="1"/>
        </p:nvSpPr>
        <p:spPr>
          <a:xfrm>
            <a:off x="7207036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5" name="Picture Placeholder 3"/>
          <p:cNvSpPr>
            <a:spLocks noGrp="1" noChangeAspect="1"/>
          </p:cNvSpPr>
          <p:nvPr>
            <p:ph type="pic" sz="quarter" idx="27" hasCustomPrompt="1"/>
          </p:nvPr>
        </p:nvSpPr>
        <p:spPr>
          <a:xfrm>
            <a:off x="7652532" y="2900693"/>
            <a:ext cx="864782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6" name="Oval 15"/>
          <p:cNvSpPr/>
          <p:nvPr userDrawn="1"/>
        </p:nvSpPr>
        <p:spPr>
          <a:xfrm>
            <a:off x="12143953" y="2454806"/>
            <a:ext cx="1755775" cy="17557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2"/>
              </a:solidFill>
            </a:endParaRPr>
          </a:p>
        </p:txBody>
      </p:sp>
      <p:sp>
        <p:nvSpPr>
          <p:cNvPr id="17" name="Picture Placeholder 3"/>
          <p:cNvSpPr>
            <a:spLocks noGrp="1" noChangeAspect="1"/>
          </p:cNvSpPr>
          <p:nvPr>
            <p:ph type="pic" sz="quarter" idx="28" hasCustomPrompt="1"/>
          </p:nvPr>
        </p:nvSpPr>
        <p:spPr>
          <a:xfrm>
            <a:off x="12589840" y="2900693"/>
            <a:ext cx="864000" cy="864000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pic>
        <p:nvPicPr>
          <p:cNvPr id="21" name="Picture 20" descr="green-bar.eps">
            <a:extLst>
              <a:ext uri="{FF2B5EF4-FFF2-40B4-BE49-F238E27FC236}">
                <a16:creationId xmlns:a16="http://schemas.microsoft.com/office/drawing/2014/main" id="{D08DC562-D188-B043-97E1-00A21B6B7B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83B3887E-0FBE-4745-83EE-671CDD748B76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AB761DAC-6B3A-C647-A914-489FF51B58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4DBEE48E-EDA7-2242-9888-6B872D27D4E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8024100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Tip: Icons can be found at the end of the presentation.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33549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0" hasCustomPrompt="1"/>
          </p:nvPr>
        </p:nvSpPr>
        <p:spPr>
          <a:xfrm>
            <a:off x="3287077" y="829734"/>
            <a:ext cx="9683434" cy="750146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this icon to insert a video</a:t>
            </a:r>
          </a:p>
        </p:txBody>
      </p:sp>
    </p:spTree>
    <p:extLst>
      <p:ext uri="{BB962C8B-B14F-4D97-AF65-F5344CB8AC3E}">
        <p14:creationId xmlns:p14="http://schemas.microsoft.com/office/powerpoint/2010/main" val="18803090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1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805366" y="838200"/>
            <a:ext cx="14646856" cy="74676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437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Founda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8AF60A-41A6-BB49-AF53-170637E2F5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032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V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2787076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</a:t>
            </a:r>
            <a:br>
              <a:rPr lang="en-CA" dirty="0"/>
            </a:br>
            <a:r>
              <a:rPr lang="en-CA" dirty="0"/>
              <a:t>statistic or fact.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2125170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287077" y="6561978"/>
            <a:ext cx="9683434" cy="388804"/>
          </a:xfrm>
        </p:spPr>
        <p:txBody>
          <a:bodyPr anchor="ctr"/>
          <a:lstStyle>
            <a:lvl1pPr algn="ctr"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2353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99242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Add Illustration V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287077" y="1313874"/>
            <a:ext cx="9683434" cy="3492669"/>
          </a:xfrm>
        </p:spPr>
        <p:txBody>
          <a:bodyPr/>
          <a:lstStyle>
            <a:lvl1pPr algn="ctr">
              <a:lnSpc>
                <a:spcPct val="110000"/>
              </a:lnSpc>
              <a:defRPr sz="4000" baseline="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Enter an impressive statistic or fact. Highlight a number or key word by making it bold.</a:t>
            </a:r>
            <a:endParaRPr lang="en-US" dirty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287077" y="651968"/>
            <a:ext cx="9683434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69909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 or Stats - Lar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980794" y="2552251"/>
            <a:ext cx="1029600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80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301893" y="3012628"/>
            <a:ext cx="9653802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3301893" y="5643918"/>
            <a:ext cx="9653802" cy="388804"/>
          </a:xfrm>
        </p:spPr>
        <p:txBody>
          <a:bodyPr anchor="ctr"/>
          <a:lstStyle>
            <a:lvl1pPr algn="ctr">
              <a:defRPr sz="16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1965B152-D01A-1C4B-9BBB-9DB81CFF200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8121046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2134290" y="2552251"/>
            <a:ext cx="5675526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48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5123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5123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84F0ECD-C2EB-364E-826B-0EFCC87CAF6B}"/>
              </a:ext>
            </a:extLst>
          </p:cNvPr>
          <p:cNvSpPr txBox="1">
            <a:spLocks/>
          </p:cNvSpPr>
          <p:nvPr userDrawn="1"/>
        </p:nvSpPr>
        <p:spPr>
          <a:xfrm>
            <a:off x="8458890" y="2552251"/>
            <a:ext cx="5675526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777FBAB-0FE4-CC48-B529-9971D0BE7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836951" y="3027868"/>
            <a:ext cx="4919405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421191CD-852C-2047-99FD-E88980A67D1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36951" y="5702027"/>
            <a:ext cx="4919405" cy="388804"/>
          </a:xfrm>
        </p:spPr>
        <p:txBody>
          <a:bodyPr anchor="ctr"/>
          <a:lstStyle>
            <a:lvl1pPr algn="ctr"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E7F9D59F-EA0B-5140-A4C4-5C2C5075D21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20771526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Quotes or Stat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945570" y="2552251"/>
            <a:ext cx="4540830" cy="4039500"/>
          </a:xfr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lIns="324000" tIns="1080000" rIns="324000" bIns="1080000"/>
          <a:lstStyle>
            <a:lvl1pPr algn="ctr">
              <a:lnSpc>
                <a:spcPct val="90000"/>
              </a:lnSpc>
              <a:defRPr sz="3600">
                <a:solidFill>
                  <a:schemeClr val="accent2"/>
                </a:solidFill>
              </a:defRPr>
            </a:lvl1pPr>
          </a:lstStyle>
          <a:p>
            <a:r>
              <a:rPr lang="en-CA" dirty="0"/>
              <a:t>$#,###,###</a:t>
            </a:r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323632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1302240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C1DF821-41D8-9A43-B202-A1AC3741F9B6}"/>
              </a:ext>
            </a:extLst>
          </p:cNvPr>
          <p:cNvSpPr txBox="1">
            <a:spLocks/>
          </p:cNvSpPr>
          <p:nvPr userDrawn="1"/>
        </p:nvSpPr>
        <p:spPr>
          <a:xfrm>
            <a:off x="5864462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75B87D8C-8654-9640-A3D3-428F28F687C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42524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9A260049-866F-BB4B-9C07-1D1B313A8B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221132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C6BCED1-E891-C345-8A14-F9A0F86B3394}"/>
              </a:ext>
            </a:extLst>
          </p:cNvPr>
          <p:cNvSpPr txBox="1">
            <a:spLocks/>
          </p:cNvSpPr>
          <p:nvPr userDrawn="1"/>
        </p:nvSpPr>
        <p:spPr>
          <a:xfrm>
            <a:off x="10783354" y="2552251"/>
            <a:ext cx="4540830" cy="4039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0" dir="2700000" sx="98000" sy="98000" algn="tl" rotWithShape="0">
              <a:srgbClr val="000000">
                <a:alpha val="85000"/>
              </a:srgbClr>
            </a:outerShdw>
          </a:effectLst>
        </p:spPr>
        <p:txBody>
          <a:bodyPr vert="horz" lIns="324000" tIns="1080000" rIns="324000" bIns="1080000" rtlCol="0" anchor="ctr">
            <a:noAutofit/>
          </a:bodyPr>
          <a:lstStyle>
            <a:lvl1pPr algn="ctr" defTabSz="781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accent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/>
              <a:t>$#,###,###</a:t>
            </a:r>
            <a:endParaRPr lang="en-US" dirty="0"/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75ADEC7D-6148-5240-899B-0393590B8C6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1161416" y="3027868"/>
            <a:ext cx="3806098" cy="510712"/>
          </a:xfrm>
        </p:spPr>
        <p:txBody>
          <a:bodyPr anchor="ctr"/>
          <a:lstStyle>
            <a:lvl1pPr algn="ctr">
              <a:lnSpc>
                <a:spcPct val="100000"/>
              </a:lnSpc>
              <a:defRPr sz="2100" b="1" baseline="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THE TITLE OF YOUR STATISTIC</a:t>
            </a:r>
            <a:endParaRPr lang="en-US" dirty="0"/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3D1D7E-7FEC-8B4D-87F3-735BFE626D5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140024" y="5704294"/>
            <a:ext cx="3827489" cy="388804"/>
          </a:xfrm>
        </p:spPr>
        <p:txBody>
          <a:bodyPr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pPr lvl="0"/>
            <a:r>
              <a:rPr lang="en-CA" dirty="0"/>
              <a:t>THIS IS A SPACE FOR A CITATION OR SOURCE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77A712EB-9EC2-9A4B-A49A-A88A435999B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8711" y="8497455"/>
            <a:ext cx="14385473" cy="486834"/>
          </a:xfrm>
        </p:spPr>
        <p:txBody>
          <a:bodyPr anchor="ctr"/>
          <a:lstStyle>
            <a:lvl1pPr>
              <a:defRPr sz="1800" i="1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To insert a high-quality background image, right click, select “Format Background”, “Picture Fill” and choose your image.</a:t>
            </a:r>
          </a:p>
        </p:txBody>
      </p:sp>
    </p:spTree>
    <p:extLst>
      <p:ext uri="{BB962C8B-B14F-4D97-AF65-F5344CB8AC3E}">
        <p14:creationId xmlns:p14="http://schemas.microsoft.com/office/powerpoint/2010/main" val="19946777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812882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right-aligned image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6" hasCustomPrompt="1"/>
          </p:nvPr>
        </p:nvSpPr>
        <p:spPr>
          <a:xfrm>
            <a:off x="9346896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7" hasCustomPrompt="1"/>
          </p:nvPr>
        </p:nvSpPr>
        <p:spPr>
          <a:xfrm>
            <a:off x="11228551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B25032EA-09AB-6443-9E9B-4AA40EC066F1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3475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-Aligned Image with Text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2FA0F771-B34B-A449-9CCE-B7B65D7454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2380" y="768365"/>
            <a:ext cx="7484182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slide with a left-aligned image</a:t>
            </a:r>
            <a:endParaRPr lang="en-US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8B00FDF1-C5E7-A547-BFBF-CFFC7147FAC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992381" y="2404534"/>
            <a:ext cx="7484181" cy="5130800"/>
          </a:xfrm>
        </p:spPr>
        <p:txBody>
          <a:bodyPr/>
          <a:lstStyle>
            <a:lvl1pPr>
              <a:spcBef>
                <a:spcPts val="1600"/>
              </a:spcBef>
              <a:defRPr baseline="0"/>
            </a:lvl1pPr>
            <a:lvl3pPr marL="2020367" indent="-457200">
              <a:buFont typeface="Wingdings" pitchFamily="2" charset="2"/>
              <a:buChar char="§"/>
              <a:defRPr/>
            </a:lvl3pPr>
            <a:lvl4pPr marL="2735542" indent="-390792">
              <a:spcBef>
                <a:spcPts val="1104"/>
              </a:spcBef>
              <a:buSzPct val="100000"/>
              <a:buFont typeface="Courier New" panose="02070309020205020404" pitchFamily="49" charset="0"/>
              <a:buChar char="o"/>
              <a:defRPr>
                <a:solidFill>
                  <a:schemeClr val="accent2"/>
                </a:solidFill>
              </a:defRPr>
            </a:lvl4pPr>
          </a:lstStyle>
          <a:p>
            <a:pPr lvl="0"/>
            <a:r>
              <a:rPr lang="en-CA" dirty="0"/>
              <a:t>Click to edit content. Keep content minimal on key point slides. </a:t>
            </a:r>
          </a:p>
          <a:p>
            <a:pPr lvl="0"/>
            <a:r>
              <a:rPr lang="en-CA" dirty="0"/>
              <a:t>Bullets are available to organize information.</a:t>
            </a:r>
          </a:p>
          <a:p>
            <a:pPr lvl="1"/>
            <a:r>
              <a:rPr lang="en-CA" dirty="0"/>
              <a:t>Second level</a:t>
            </a:r>
          </a:p>
          <a:p>
            <a:pPr lvl="2"/>
            <a:r>
              <a:rPr lang="en-CA" dirty="0"/>
              <a:t>Third level</a:t>
            </a:r>
          </a:p>
          <a:p>
            <a:pPr lvl="3"/>
            <a:r>
              <a:rPr lang="en-CA" dirty="0"/>
              <a:t>Fourth level</a:t>
            </a:r>
          </a:p>
        </p:txBody>
      </p:sp>
      <p:sp>
        <p:nvSpPr>
          <p:cNvPr id="19" name="Picture Placeholder 4">
            <a:extLst>
              <a:ext uri="{FF2B5EF4-FFF2-40B4-BE49-F238E27FC236}">
                <a16:creationId xmlns:a16="http://schemas.microsoft.com/office/drawing/2014/main" id="{0025B528-57CF-6E4E-B4EA-A1E84904FF7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6910691" cy="9144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F4719CEA-644A-5C4F-AF21-AC48B529E94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881655" y="7552975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3DDE7EC7-7720-034F-A499-E1FC342F643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92380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950A6328-D96A-1E4F-A63C-28564DBB0953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5459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186" y="0"/>
            <a:ext cx="16256402" cy="9144000"/>
          </a:xfrm>
        </p:spPr>
        <p:txBody>
          <a:bodyPr/>
          <a:lstStyle>
            <a:lvl1pPr marL="0" indent="0">
              <a:buNone/>
              <a:defRPr sz="4000" baseline="0"/>
            </a:lvl1pPr>
            <a:lvl2pPr marL="781583" indent="0">
              <a:buNone/>
              <a:defRPr sz="4800"/>
            </a:lvl2pPr>
            <a:lvl3pPr marL="1563167" indent="0">
              <a:buNone/>
              <a:defRPr sz="4100"/>
            </a:lvl3pPr>
            <a:lvl4pPr marL="2344750" indent="0">
              <a:buNone/>
              <a:defRPr sz="3400"/>
            </a:lvl4pPr>
            <a:lvl5pPr marL="3126334" indent="0">
              <a:buNone/>
              <a:defRPr sz="3400"/>
            </a:lvl5pPr>
            <a:lvl6pPr marL="3907917" indent="0">
              <a:buNone/>
              <a:defRPr sz="3400"/>
            </a:lvl6pPr>
            <a:lvl7pPr marL="4689500" indent="0">
              <a:buNone/>
              <a:defRPr sz="3400"/>
            </a:lvl7pPr>
            <a:lvl8pPr marL="5471084" indent="0">
              <a:buNone/>
              <a:defRPr sz="3400"/>
            </a:lvl8pPr>
            <a:lvl9pPr marL="6252667" indent="0">
              <a:buNone/>
              <a:defRPr sz="3400"/>
            </a:lvl9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26BAF3DF-8C60-744C-9875-A2DDB0E7B2F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880231" y="7552975"/>
            <a:ext cx="737735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5" name="Slide Number Placeholder 8">
            <a:extLst>
              <a:ext uri="{FF2B5EF4-FFF2-40B4-BE49-F238E27FC236}">
                <a16:creationId xmlns:a16="http://schemas.microsoft.com/office/drawing/2014/main" id="{E13BE4A3-6693-0C44-9A5F-DCD4629FAF2D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190500" dist="50800" dir="5400000" algn="ctr" rotWithShape="0">
                    <a:schemeClr val="accent6"/>
                  </a:outerShdw>
                </a:effectLst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8531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8210410" y="847319"/>
            <a:ext cx="7144877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47319"/>
            <a:ext cx="7145633" cy="6696000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DE68C47B-F40A-D749-BA8A-BE157423861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946303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93DE2794-D63E-6345-97E4-20E48F83FE8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0337399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A4BA4F2-F909-BE49-91F7-2D1B976AED87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F3C4BED5-F02F-A542-BCEF-50A2662CAD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2627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IDEAWORKS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12882" y="3687366"/>
            <a:ext cx="9668510" cy="2180690"/>
          </a:xfrm>
        </p:spPr>
        <p:txBody>
          <a:bodyPr anchor="b"/>
          <a:lstStyle>
            <a:lvl1pPr>
              <a:lnSpc>
                <a:spcPct val="100000"/>
              </a:lnSpc>
              <a:defRPr b="1" i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This is your 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812881" y="6003520"/>
            <a:ext cx="12157629" cy="1580621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Presentation subtitle or brief one-sentence description.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12881" y="7711440"/>
            <a:ext cx="7145607" cy="628880"/>
          </a:xfrm>
        </p:spPr>
        <p:txBody>
          <a:bodyPr anchor="b"/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CA" dirty="0"/>
              <a:t>Place date or name here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173A6-0ABD-EC48-A0BF-4B89788431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7101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with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7" y="829734"/>
            <a:ext cx="11598955" cy="66960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photo.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16A0F2-11C2-3D49-8F3E-AAAABDA9557A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001CE34A-094D-6845-9103-C540E60A9A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99625" y="6294809"/>
            <a:ext cx="5029037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/>
              <a:t>Optional short caption here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492E8-43A9-2E41-8001-87E177A778F2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id="{7C5D5D1F-CBDF-2241-A62B-13C55155861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92BF134A-80E9-EC4D-BD4C-08F14EE359D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220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+ Title and Descri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49FF189-D254-354B-B9E8-4DB4699D081A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E1D7017C-A13A-3D40-AC90-31BF01FC15E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829708" y="2404534"/>
            <a:ext cx="9459088" cy="5121200"/>
          </a:xfrm>
        </p:spPr>
        <p:txBody>
          <a:bodyPr/>
          <a:lstStyle/>
          <a:p>
            <a:r>
              <a:rPr lang="en-US" dirty="0"/>
              <a:t>Click on the icon to insert a graphic.</a:t>
            </a: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graphic slide with a title and optional annotation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7CF2C8-2C4D-F84B-ADC8-6602C0D57B38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FA5659BC-24E4-8844-ADAE-DA7249D0C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photo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13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r Ch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This is a chart or table slide with optional annotation</a:t>
            </a:r>
            <a:endParaRPr lang="en-US" dirty="0"/>
          </a:p>
        </p:txBody>
      </p:sp>
      <p:sp>
        <p:nvSpPr>
          <p:cNvPr id="17" name="Table Placeholder 3"/>
          <p:cNvSpPr>
            <a:spLocks noGrp="1"/>
          </p:cNvSpPr>
          <p:nvPr>
            <p:ph type="tbl" sz="quarter" idx="20" hasCustomPrompt="1"/>
          </p:nvPr>
        </p:nvSpPr>
        <p:spPr>
          <a:xfrm>
            <a:off x="812800" y="2405063"/>
            <a:ext cx="9475788" cy="512127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Click on the icon to insert a table or select “Insert” ➝ “Chart” from the menu bar to choose a stylized chart.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D1272B-C9AF-8444-8332-AE8FC5DEFDB4}"/>
              </a:ext>
            </a:extLst>
          </p:cNvPr>
          <p:cNvSpPr/>
          <p:nvPr userDrawn="1"/>
        </p:nvSpPr>
        <p:spPr>
          <a:xfrm>
            <a:off x="13106428" y="0"/>
            <a:ext cx="3151160" cy="914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5A7117C-5B58-1B45-8D83-D1BB793AF3A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3351048" y="768365"/>
            <a:ext cx="2661920" cy="6766969"/>
          </a:xfrm>
        </p:spPr>
        <p:txBody>
          <a:bodyPr/>
          <a:lstStyle>
            <a:lvl1pPr marL="0" marR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 sz="2000">
                <a:solidFill>
                  <a:schemeClr val="bg2"/>
                </a:solidFill>
              </a:defRPr>
            </a:lvl1pPr>
          </a:lstStyle>
          <a:p>
            <a:pPr marL="0" marR="0" lvl="0" indent="0" algn="l" defTabSz="781583" rtl="0" eaLnBrk="1" fontAlgn="auto" latinLnBrk="0" hangingPunct="1">
              <a:lnSpc>
                <a:spcPct val="11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Tx/>
              <a:buNone/>
              <a:tabLst/>
              <a:defRPr/>
            </a:pPr>
            <a:r>
              <a:rPr lang="en-CA" dirty="0"/>
              <a:t>An optional annotation or text box for extra information.</a:t>
            </a:r>
            <a:endParaRPr lang="en-US" dirty="0"/>
          </a:p>
          <a:p>
            <a:pPr lvl="0"/>
            <a:endParaRPr lang="en-US" dirty="0"/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27478ECE-6837-EF44-BB21-71529ACDC70C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D0ACA93D-E602-DE40-9F7D-78FE14C392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38711" y="8497455"/>
            <a:ext cx="7358351" cy="486834"/>
          </a:xfrm>
        </p:spPr>
        <p:txBody>
          <a:bodyPr anchor="ctr"/>
          <a:lstStyle>
            <a:lvl1pPr>
              <a:defRPr sz="2100" i="1">
                <a:solidFill>
                  <a:schemeClr val="accent6"/>
                </a:solidFill>
              </a:defRPr>
            </a:lvl1pPr>
          </a:lstStyle>
          <a:p>
            <a:pPr lvl="0"/>
            <a:r>
              <a:rPr lang="en-CA" dirty="0"/>
              <a:t>For information credit or additional information.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0234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DF4B205-D8E9-D548-B10E-F9A821BC13F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9400" y="1448943"/>
            <a:ext cx="918788" cy="56380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948421" y="3734724"/>
            <a:ext cx="10360746" cy="2202092"/>
          </a:xfrm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4000" baseline="0">
                <a:solidFill>
                  <a:schemeClr val="accent5"/>
                </a:solidFill>
              </a:defRPr>
            </a:lvl1pPr>
            <a:lvl2pPr marL="781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5631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3447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1263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9079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689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4710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62526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dirty="0"/>
              <a:t>Questions? Place a contact prompt message and your email here.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320943" y="2737557"/>
            <a:ext cx="9615704" cy="1018079"/>
          </a:xfrm>
        </p:spPr>
        <p:txBody>
          <a:bodyPr anchor="b"/>
          <a:lstStyle>
            <a:lvl1pPr algn="ctr">
              <a:defRPr sz="5400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Thank you message</a:t>
            </a:r>
            <a:endParaRPr lang="en-US" dirty="0"/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AB353F63-F63D-784B-B247-AB8894BFB4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227357" y="5953749"/>
            <a:ext cx="7802874" cy="778226"/>
          </a:xfrm>
          <a:solidFill>
            <a:schemeClr val="accent3"/>
          </a:solidFill>
          <a:ln>
            <a:noFill/>
          </a:ln>
        </p:spPr>
        <p:txBody>
          <a:bodyPr wrap="square" lIns="252000" tIns="252000" rIns="252000" bIns="252000" anchor="ctr">
            <a:spAutoFit/>
          </a:bodyPr>
          <a:lstStyle>
            <a:lvl1pPr algn="ctr">
              <a:lnSpc>
                <a:spcPct val="80000"/>
              </a:lnSpc>
              <a:defRPr sz="2100" b="1" baseline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pPr lvl="0"/>
            <a:r>
              <a:rPr lang="en-CA" dirty="0" err="1"/>
              <a:t>www.mohawkcollege.ca</a:t>
            </a:r>
            <a:r>
              <a:rPr lang="en-CA" dirty="0"/>
              <a:t>/</a:t>
            </a:r>
            <a:r>
              <a:rPr lang="en-CA" dirty="0" err="1"/>
              <a:t>relevantURL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5083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een-bar.eps">
            <a:extLst>
              <a:ext uri="{FF2B5EF4-FFF2-40B4-BE49-F238E27FC236}">
                <a16:creationId xmlns:a16="http://schemas.microsoft.com/office/drawing/2014/main" id="{1B0252D6-F708-0345-838E-8128E6C60E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6" name="Slide Number Placeholder 8">
            <a:extLst>
              <a:ext uri="{FF2B5EF4-FFF2-40B4-BE49-F238E27FC236}">
                <a16:creationId xmlns:a16="http://schemas.microsoft.com/office/drawing/2014/main" id="{C3BEA5DD-9FFA-9748-ADB6-2BEF08E12A0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0DC9FE-ED3A-6843-9789-3C03EC70A9B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360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Colleg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499510-2B45-E647-80FC-C12C02A2C3B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8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uture Read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49921E-EBF0-804D-A55B-74084FB0A0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623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Founda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F0E11F-2B27-9D41-BA2D-E484EB69C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6728" y="815624"/>
            <a:ext cx="37719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64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eparator - IDEAWORKS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12880" y="3990657"/>
            <a:ext cx="9668513" cy="1816101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4800" b="1" cap="none" baseline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CA" dirty="0"/>
              <a:t>Chapter or Section 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12881" y="6003520"/>
            <a:ext cx="9668512" cy="2000250"/>
          </a:xfrm>
        </p:spPr>
        <p:txBody>
          <a:bodyPr lIns="0" tIns="0" rIns="0" bIns="0" anchor="t"/>
          <a:lstStyle>
            <a:lvl1pPr marL="0" indent="0">
              <a:lnSpc>
                <a:spcPct val="100000"/>
              </a:lnSpc>
              <a:buNone/>
              <a:defRPr sz="3200" baseline="0">
                <a:solidFill>
                  <a:schemeClr val="accent3"/>
                </a:solidFill>
              </a:defRPr>
            </a:lvl1pPr>
            <a:lvl2pPr marL="781583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2pPr>
            <a:lvl3pPr marL="156316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34475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31263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90791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6895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547108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6252667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dirty="0"/>
              <a:t>Brief description or intro to this section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6494BE-4088-234B-90C2-8D755C10EE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677817" y="816563"/>
            <a:ext cx="3771900" cy="79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1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erson/Conta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5" hasCustomPrompt="1"/>
          </p:nvPr>
        </p:nvSpPr>
        <p:spPr>
          <a:xfrm>
            <a:off x="2469172" y="2404534"/>
            <a:ext cx="4633424" cy="4303580"/>
          </a:xfrm>
        </p:spPr>
        <p:txBody>
          <a:bodyPr/>
          <a:lstStyle/>
          <a:p>
            <a:r>
              <a:rPr lang="en-US" dirty="0"/>
              <a:t>Photo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7" hasCustomPrompt="1"/>
          </p:nvPr>
        </p:nvSpPr>
        <p:spPr>
          <a:xfrm>
            <a:off x="7430477" y="3115733"/>
            <a:ext cx="6243690" cy="2881182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en-CA" dirty="0"/>
              <a:t>Person’s description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12881" y="768365"/>
            <a:ext cx="9475914" cy="1335973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4400" b="1" baseline="0">
                <a:solidFill>
                  <a:schemeClr val="tx2"/>
                </a:solidFill>
              </a:defRPr>
            </a:lvl1pPr>
          </a:lstStyle>
          <a:p>
            <a:r>
              <a:rPr lang="en-CA" dirty="0"/>
              <a:t>Person and/or Contact Information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7429688" y="2405062"/>
            <a:ext cx="6243893" cy="710671"/>
          </a:xfr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CA" dirty="0"/>
              <a:t>Person’s Name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9" hasCustomPrompt="1"/>
          </p:nvPr>
        </p:nvSpPr>
        <p:spPr>
          <a:xfrm>
            <a:off x="7429688" y="5997575"/>
            <a:ext cx="6243893" cy="710539"/>
          </a:xfrm>
        </p:spPr>
        <p:txBody>
          <a:bodyPr anchor="b"/>
          <a:lstStyle>
            <a:lvl1pPr>
              <a:defRPr sz="2100"/>
            </a:lvl1pPr>
          </a:lstStyle>
          <a:p>
            <a:pPr lvl="0"/>
            <a:r>
              <a:rPr lang="en-CA" dirty="0"/>
              <a:t>Person’s email</a:t>
            </a:r>
          </a:p>
        </p:txBody>
      </p:sp>
      <p:pic>
        <p:nvPicPr>
          <p:cNvPr id="9" name="Picture 8" descr="green-bar.eps">
            <a:extLst>
              <a:ext uri="{FF2B5EF4-FFF2-40B4-BE49-F238E27FC236}">
                <a16:creationId xmlns:a16="http://schemas.microsoft.com/office/drawing/2014/main" id="{A57FA599-400B-034A-970C-CD34B7C901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31201"/>
            <a:ext cx="16256000" cy="819342"/>
          </a:xfrm>
          <a:prstGeom prst="rect">
            <a:avLst/>
          </a:prstGeom>
        </p:spPr>
      </p:pic>
      <p:sp>
        <p:nvSpPr>
          <p:cNvPr id="10" name="Slide Number Placeholder 8">
            <a:extLst>
              <a:ext uri="{FF2B5EF4-FFF2-40B4-BE49-F238E27FC236}">
                <a16:creationId xmlns:a16="http://schemas.microsoft.com/office/drawing/2014/main" id="{EC297452-5309-F443-A021-963AF39151EC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xfrm>
            <a:off x="267348" y="8497455"/>
            <a:ext cx="529132" cy="486834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EF3F5F5-7776-394F-A41F-3BAFC9CC9F8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BC4D48F-7713-9841-A2FD-8064A3C3D9E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5355287" y="8547031"/>
            <a:ext cx="631778" cy="3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270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2880" y="666518"/>
            <a:ext cx="14631829" cy="146708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CA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2880" y="2133600"/>
            <a:ext cx="14631829" cy="520453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CA" dirty="0"/>
              <a:t>Click to edit Master text styles</a:t>
            </a:r>
          </a:p>
          <a:p>
            <a:pPr lvl="1"/>
            <a:r>
              <a:rPr lang="en-CA" dirty="0"/>
              <a:t>First level</a:t>
            </a:r>
          </a:p>
          <a:p>
            <a:pPr lvl="2"/>
            <a:r>
              <a:rPr lang="en-CA" dirty="0"/>
              <a:t>Second level</a:t>
            </a:r>
          </a:p>
          <a:p>
            <a:pPr lvl="3"/>
            <a:r>
              <a:rPr lang="en-CA" dirty="0"/>
              <a:t>Third Level</a:t>
            </a:r>
          </a:p>
          <a:p>
            <a:pPr lvl="0"/>
            <a:endParaRPr lang="en-C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2880" y="8475135"/>
            <a:ext cx="1180185" cy="48683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21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24084-422A-4246-8522-ECCBA4948A8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788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05" r:id="rId2"/>
    <p:sldLayoutId id="2147483706" r:id="rId3"/>
    <p:sldLayoutId id="2147483707" r:id="rId4"/>
    <p:sldLayoutId id="2147483651" r:id="rId5"/>
    <p:sldLayoutId id="2147483708" r:id="rId6"/>
    <p:sldLayoutId id="2147483709" r:id="rId7"/>
    <p:sldLayoutId id="2147483710" r:id="rId8"/>
    <p:sldLayoutId id="2147483679" r:id="rId9"/>
    <p:sldLayoutId id="2147483686" r:id="rId10"/>
    <p:sldLayoutId id="2147483650" r:id="rId11"/>
    <p:sldLayoutId id="2147483693" r:id="rId12"/>
    <p:sldLayoutId id="2147483692" r:id="rId13"/>
    <p:sldLayoutId id="2147483694" r:id="rId14"/>
    <p:sldLayoutId id="2147483685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5" r:id="rId21"/>
    <p:sldLayoutId id="2147483696" r:id="rId22"/>
    <p:sldLayoutId id="2147483697" r:id="rId23"/>
    <p:sldLayoutId id="2147483677" r:id="rId24"/>
    <p:sldLayoutId id="2147483698" r:id="rId25"/>
    <p:sldLayoutId id="2147483699" r:id="rId26"/>
    <p:sldLayoutId id="2147483704" r:id="rId27"/>
    <p:sldLayoutId id="2147483682" r:id="rId28"/>
    <p:sldLayoutId id="2147483654" r:id="rId29"/>
    <p:sldLayoutId id="2147483662" r:id="rId30"/>
    <p:sldLayoutId id="2147483683" r:id="rId31"/>
    <p:sldLayoutId id="2147483684" r:id="rId32"/>
    <p:sldLayoutId id="2147483664" r:id="rId33"/>
    <p:sldLayoutId id="2147483711" r:id="rId34"/>
    <p:sldLayoutId id="2147483712" r:id="rId35"/>
    <p:sldLayoutId id="2147483700" r:id="rId36"/>
    <p:sldLayoutId id="2147483701" r:id="rId37"/>
    <p:sldLayoutId id="2147483657" r:id="rId38"/>
    <p:sldLayoutId id="2147483674" r:id="rId39"/>
    <p:sldLayoutId id="2147483675" r:id="rId40"/>
    <p:sldLayoutId id="2147483681" r:id="rId41"/>
    <p:sldLayoutId id="2147483667" r:id="rId42"/>
    <p:sldLayoutId id="2147483680" r:id="rId43"/>
    <p:sldLayoutId id="2147483703" r:id="rId44"/>
    <p:sldLayoutId id="2147483702" r:id="rId45"/>
  </p:sldLayoutIdLst>
  <p:hf hdr="0" ftr="0" dt="0"/>
  <p:txStyles>
    <p:titleStyle>
      <a:lvl1pPr algn="l" defTabSz="781583" rtl="0" eaLnBrk="1" latinLnBrk="0" hangingPunct="1">
        <a:lnSpc>
          <a:spcPct val="80000"/>
        </a:lnSpc>
        <a:spcBef>
          <a:spcPct val="0"/>
        </a:spcBef>
        <a:buNone/>
        <a:defRPr sz="6600" b="1" kern="1200">
          <a:solidFill>
            <a:schemeClr val="accent5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</p:titleStyle>
    <p:bodyStyle>
      <a:lvl1pPr marL="0" indent="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FontTx/>
        <a:buNone/>
        <a:defRPr sz="3200" kern="1200">
          <a:solidFill>
            <a:schemeClr val="accent5"/>
          </a:solidFill>
          <a:latin typeface="+mn-lt"/>
          <a:ea typeface="+mn-ea"/>
          <a:cs typeface="+mn-cs"/>
        </a:defRPr>
      </a:lvl1pPr>
      <a:lvl2pPr marL="1270073" indent="-48849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100000"/>
        <a:buFont typeface="Arial"/>
        <a:buChar char="•"/>
        <a:defRPr sz="3200" kern="1200">
          <a:solidFill>
            <a:schemeClr val="accent5"/>
          </a:solidFill>
          <a:latin typeface="+mn-lt"/>
          <a:ea typeface="+mn-ea"/>
          <a:cs typeface="+mn-cs"/>
        </a:defRPr>
      </a:lvl2pPr>
      <a:lvl3pPr marL="2020367" indent="-457200" algn="l" defTabSz="781583" rtl="0" eaLnBrk="1" latinLnBrk="0" hangingPunct="1">
        <a:lnSpc>
          <a:spcPct val="110000"/>
        </a:lnSpc>
        <a:spcBef>
          <a:spcPct val="20000"/>
        </a:spcBef>
        <a:buClr>
          <a:schemeClr val="accent2"/>
        </a:buClr>
        <a:buSzPct val="75000"/>
        <a:buFont typeface="Wingdings" pitchFamily="2" charset="2"/>
        <a:buChar char="§"/>
        <a:defRPr sz="3200" kern="1200" baseline="0">
          <a:solidFill>
            <a:schemeClr val="accent5"/>
          </a:solidFill>
          <a:latin typeface="+mn-lt"/>
          <a:ea typeface="+mn-ea"/>
          <a:cs typeface="+mn-cs"/>
        </a:defRPr>
      </a:lvl3pPr>
      <a:lvl4pPr marL="2735542" indent="-390792" algn="l" defTabSz="781583" rtl="0" eaLnBrk="1" latinLnBrk="0" hangingPunct="1">
        <a:lnSpc>
          <a:spcPct val="120000"/>
        </a:lnSpc>
        <a:spcBef>
          <a:spcPct val="20000"/>
        </a:spcBef>
        <a:buClr>
          <a:schemeClr val="accent2"/>
        </a:buClr>
        <a:buSzPct val="100000"/>
        <a:buFont typeface="Courier New" panose="02070309020205020404" pitchFamily="49" charset="0"/>
        <a:buChar char="o"/>
        <a:defRPr sz="2100" kern="1200">
          <a:solidFill>
            <a:schemeClr val="accent4"/>
          </a:solidFill>
          <a:latin typeface="+mn-lt"/>
          <a:ea typeface="+mn-ea"/>
          <a:cs typeface="+mn-cs"/>
        </a:defRPr>
      </a:lvl4pPr>
      <a:lvl5pPr marL="3517125" indent="-390792" algn="l" defTabSz="781583" rtl="0" eaLnBrk="1" latinLnBrk="0" hangingPunct="1">
        <a:spcBef>
          <a:spcPct val="20000"/>
        </a:spcBef>
        <a:buFont typeface="Arial"/>
        <a:buChar char="»"/>
        <a:defRPr sz="3400" kern="1200">
          <a:solidFill>
            <a:schemeClr val="accent5"/>
          </a:solidFill>
          <a:latin typeface="+mn-lt"/>
          <a:ea typeface="+mn-ea"/>
          <a:cs typeface="+mn-cs"/>
        </a:defRPr>
      </a:lvl5pPr>
      <a:lvl6pPr marL="429870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6pPr>
      <a:lvl7pPr marL="5080292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7pPr>
      <a:lvl8pPr marL="5861876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8pPr>
      <a:lvl9pPr marL="6643459" indent="-390792" algn="l" defTabSz="781583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1pPr>
      <a:lvl2pPr marL="781583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5631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3pPr>
      <a:lvl4pPr marL="234475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4pPr>
      <a:lvl5pPr marL="312633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5pPr>
      <a:lvl6pPr marL="390791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6pPr>
      <a:lvl7pPr marL="4689500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7pPr>
      <a:lvl8pPr marL="5471084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8pPr>
      <a:lvl9pPr marL="6252667" algn="l" defTabSz="781583" rtl="0" eaLnBrk="1" latinLnBrk="0" hangingPunct="1">
        <a:defRPr sz="3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3A40-74DD-364A-9909-5B0F3884C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882" y="3687366"/>
            <a:ext cx="10107668" cy="2180690"/>
          </a:xfrm>
        </p:spPr>
        <p:txBody>
          <a:bodyPr/>
          <a:lstStyle/>
          <a:p>
            <a:r>
              <a:rPr lang="en-US" dirty="0"/>
              <a:t>Cyber Security Introduction</a:t>
            </a:r>
          </a:p>
        </p:txBody>
      </p:sp>
    </p:spTree>
    <p:extLst>
      <p:ext uri="{BB962C8B-B14F-4D97-AF65-F5344CB8AC3E}">
        <p14:creationId xmlns:p14="http://schemas.microsoft.com/office/powerpoint/2010/main" val="666779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Sources of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can come from a wide variety of sources, some notable examples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National governments.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Terrorists.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Industrial secret agents.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Rogue employees.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Hackers.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Business competitors.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Organization insiders.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168F7F-124F-48C0-A234-D1B4FFB4FD9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Anyone with a motive and the needed technology can create cyber threats.</a:t>
            </a:r>
          </a:p>
        </p:txBody>
      </p:sp>
    </p:spTree>
    <p:extLst>
      <p:ext uri="{BB962C8B-B14F-4D97-AF65-F5344CB8AC3E}">
        <p14:creationId xmlns:p14="http://schemas.microsoft.com/office/powerpoint/2010/main" val="2703207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 Classifications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Threats can be classified by multiple criteria: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Resources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Organization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Attacker's Funding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On basis of these criteria, threats are of 3 types: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Unstructured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Structured Threats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Highly Structured threats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528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Unstructured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Individual or small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Little or no organization.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Negligible.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Easy to detect and make use of freely available cyberattack tool.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documented vulnerabilities.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446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Resources: </a:t>
            </a:r>
            <a:r>
              <a:rPr lang="en-US" dirty="0"/>
              <a:t>Well trained individual or group.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Organization: </a:t>
            </a:r>
            <a:r>
              <a:rPr lang="en-US" dirty="0"/>
              <a:t>Well planned.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Funding: </a:t>
            </a:r>
            <a:r>
              <a:rPr lang="en-US" dirty="0"/>
              <a:t>Available.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Attack: </a:t>
            </a:r>
            <a:r>
              <a:rPr lang="en-US" dirty="0"/>
              <a:t>Against particular individual or organizations.</a:t>
            </a:r>
          </a:p>
          <a:p>
            <a:pPr>
              <a:lnSpc>
                <a:spcPct val="90000"/>
              </a:lnSpc>
            </a:pPr>
            <a:r>
              <a:rPr lang="en-US" dirty="0"/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based on information Gathering.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931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Highly Structured Cyber Threats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Extensive organization, resources and planning over time.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Attack: Long term attack on particular machine or data.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Exploitation with multiple methods: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Technical, social and insider help.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151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Threat Index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1881051"/>
            <a:ext cx="11615780" cy="5654283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threats are evaluated daily by the CTU (counter threat unit) and associated with an threat index level.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threat index levels 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1: Guarded.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2: Elevated.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3: High.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Level 4:Critical.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56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Attacks</a:t>
            </a:r>
          </a:p>
        </p:txBody>
      </p:sp>
      <p:pic>
        <p:nvPicPr>
          <p:cNvPr id="3074" name="Picture 2" descr="hackstudentlogo-grey">
            <a:extLst>
              <a:ext uri="{FF2B5EF4-FFF2-40B4-BE49-F238E27FC236}">
                <a16:creationId xmlns:a16="http://schemas.microsoft.com/office/drawing/2014/main" id="{0463B39F-4E5C-45B0-BA24-E36CD0C19E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106285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557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Advanced Persistent Threat (APT):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network attack in which an unauthorized person gains access to network and stays there undetected for a long period of time.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Backdoor: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Method of bypassing normal authentication and gaining access in OS or application.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1652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Buffer Overflow: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 exploit that takes advantage of the program that is waiting for a user’s input.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Man-in-the-middle Attack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attack intercepts and relays messages between two parties who are communicating directly with each other.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3333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Cross-Site Scripting (XSS):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code injection attack that allows an attacker to execute malicious JavaScript in another user’s browser.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Denial of Service Attack: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Any attack where the attackers attempt to prevent the authorized users from accessing the service.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758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 and Principles</a:t>
            </a:r>
          </a:p>
        </p:txBody>
      </p:sp>
      <p:pic>
        <p:nvPicPr>
          <p:cNvPr id="1026" name="Picture 2" descr="hackstudentlogo-grey">
            <a:extLst>
              <a:ext uri="{FF2B5EF4-FFF2-40B4-BE49-F238E27FC236}">
                <a16:creationId xmlns:a16="http://schemas.microsoft.com/office/drawing/2014/main" id="{AB5E6734-EE1E-4819-AC27-D264213E7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893037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2538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Cyber Attacks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SQL injection: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very common exploited web application vulnerability that allows malicious hacker to steal and alter data in website’s database.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Zero-day exploit: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vulnerability in a system or device that has been disclosed but is not yet patched.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27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Impacts of Cyber Attacks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A successful cyber attack can cause major damage to organizations or systems, as well as to business reputation and consumer trust.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potential results include: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Financial loss.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Reputational damage.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Legal consequences.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6299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Malicious Code</a:t>
            </a:r>
          </a:p>
        </p:txBody>
      </p:sp>
      <p:pic>
        <p:nvPicPr>
          <p:cNvPr id="4098" name="Picture 2" descr="hackstudentlogo-grey">
            <a:extLst>
              <a:ext uri="{FF2B5EF4-FFF2-40B4-BE49-F238E27FC236}">
                <a16:creationId xmlns:a16="http://schemas.microsoft.com/office/drawing/2014/main" id="{B716C8EC-DBBD-46C2-9AC4-B7F3A6F430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97141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417261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Virus: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Malicious software program, when it is executed, it replicates itself by modifying other computer programs and inserting its own code.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Network Worm: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Standalone malware which replicates itself in order to spread to other computers.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161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Trojan Horse: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program that claims to free your computer from viruses but instead introduces viruses onto your system.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Botnet: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to perform distributed denial-of-service attack (DDoS attack), steal data, send spam, and allow the attacker access to the device and its connection.</a:t>
            </a:r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lvl="1" indent="0">
              <a:lnSpc>
                <a:spcPct val="90000"/>
              </a:lnSpc>
              <a:buNone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045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Keylogger: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type of surveillance technology used to monitor and record each keystroke typed on specific computer’s keyboard.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Rootkit: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Collection of tools or programs that enable administrator-level access to computer or computer network.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32367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Spyware: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Software that is hidden from the user in order to gather information about internet interaction, keystrokes, passwords, and other valuable data.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Adware: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Designed to display advertisements on your computer and redirect your search requests to advertising websites to collect marketing data about you.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639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Types of Malicious Code Continued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Ransomware: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Malware that prevents or limits users from accessing their system, either by locking the system’s screen or by locking the user’s files unless a ransom is paid.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0932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Vulnerabilities</a:t>
            </a:r>
          </a:p>
        </p:txBody>
      </p:sp>
      <p:pic>
        <p:nvPicPr>
          <p:cNvPr id="5122" name="Picture 2" descr="hackstudentlogo-grey">
            <a:extLst>
              <a:ext uri="{FF2B5EF4-FFF2-40B4-BE49-F238E27FC236}">
                <a16:creationId xmlns:a16="http://schemas.microsoft.com/office/drawing/2014/main" id="{EF323E0D-9B05-4F1E-A6E8-F5237660E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893037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95421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What is a Vulnerability?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A cyber-security term that refers to a flaw in a system that can leave it open to attack.</a:t>
            </a:r>
          </a:p>
          <a:p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Vulnerability is the composition of three elements: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 flaw in system.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Access of attacker to that flaw.</a:t>
            </a:r>
          </a:p>
          <a:p>
            <a:pPr marL="1784423" lvl="1" indent="-514350">
              <a:buFont typeface="+mj-lt"/>
              <a:buAutoNum type="arabicPeriod"/>
            </a:pPr>
            <a:r>
              <a:rPr lang="en-IN" dirty="0"/>
              <a:t>Capability of attacker to exploit the flaw.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1190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Crime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crimes are, as the name implies, crimes committed using computers, phones or the internet.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Some types of cyber crime include: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Illegal interception of data.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System interferences.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Copyrights infringements.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Sale of illegal items.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622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Classification of Vulnerabilities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Vulnerabilities are classified according to the asset: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Hardware.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Software.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Network.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Personal.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Physical site.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IN" dirty="0"/>
              <a:t>Organizational.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278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Causes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364377"/>
            <a:ext cx="11615780" cy="517095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Some of the vulnerability in the system occur due to: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Missing patches.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Cleartext credentials.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Using unencrypted channels.</a:t>
            </a:r>
          </a:p>
          <a:p>
            <a:pPr marL="1727273" lvl="1" indent="-457200">
              <a:buFont typeface="Arial" panose="020B0604020202020204" pitchFamily="34" charset="0"/>
              <a:buChar char="•"/>
            </a:pPr>
            <a:r>
              <a:rPr lang="en-US" dirty="0"/>
              <a:t>RF Emanation.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65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Cyber security is the body of technologies, processes and practices involved in protecting individuals and organizations from cyber crime.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is designed to protect integrity of networks, computers, programs and data from attack, damage or unauthorized access.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43C4804-0057-457F-823E-54F2706B469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3349460" y="768365"/>
            <a:ext cx="2661920" cy="6766969"/>
          </a:xfrm>
        </p:spPr>
        <p:txBody>
          <a:bodyPr/>
          <a:lstStyle/>
          <a:p>
            <a:r>
              <a:rPr lang="en-US" sz="2400" dirty="0"/>
              <a:t>Kill Chain, Zero-day attack, ransomware, alert fatigue and Man-in the middle attack are just a few examples of common cyber attacks.</a:t>
            </a:r>
          </a:p>
        </p:txBody>
      </p:sp>
    </p:spTree>
    <p:extLst>
      <p:ext uri="{BB962C8B-B14F-4D97-AF65-F5344CB8AC3E}">
        <p14:creationId xmlns:p14="http://schemas.microsoft.com/office/powerpoint/2010/main" val="27406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US" dirty="0"/>
              <a:t>Cyber Security Principles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/>
              <a:t>There are five key principles in cyber security: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Confidentiality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Availability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Accountability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Auditability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12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Confidentiality: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set of rules that limits access or place restrictions on certain type of information.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Integrity: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Assurance that the information is trustworthy and accurate.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Availability: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guarantee of reliable access to the information by authorized people.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04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1218011" cy="1335973"/>
          </a:xfrm>
        </p:spPr>
        <p:txBody>
          <a:bodyPr/>
          <a:lstStyle/>
          <a:p>
            <a:r>
              <a:rPr lang="en-US" dirty="0"/>
              <a:t>Cyber Security Principle Definitions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2882" y="2104338"/>
            <a:ext cx="11615780" cy="5430996"/>
          </a:xfrm>
        </p:spPr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Accountability: 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Is an assurance that an individual or an organization will be evaluated on their performance or </a:t>
            </a:r>
            <a:r>
              <a:rPr lang="en-US" dirty="0" err="1"/>
              <a:t>behaviour</a:t>
            </a:r>
            <a:r>
              <a:rPr lang="en-US" dirty="0"/>
              <a:t> related to something for which they are responsible.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b="1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Auditability:</a:t>
            </a:r>
          </a:p>
          <a:p>
            <a:pPr marL="1727273" lvl="1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security audit is a systematic evaluation of the security of a company’s information system by measuring how well it conforms to a set of established criteria.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081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F7D29-0289-234D-8E6A-198FD2AA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Cyber Threats</a:t>
            </a:r>
          </a:p>
        </p:txBody>
      </p:sp>
      <p:pic>
        <p:nvPicPr>
          <p:cNvPr id="2050" name="Picture 2" descr="hackstudentlogo-grey">
            <a:extLst>
              <a:ext uri="{FF2B5EF4-FFF2-40B4-BE49-F238E27FC236}">
                <a16:creationId xmlns:a16="http://schemas.microsoft.com/office/drawing/2014/main" id="{01447327-CACA-4024-8072-FE0375868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80" y="971414"/>
            <a:ext cx="19812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823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D5177-7044-8B48-9161-F365516D7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880" y="768365"/>
            <a:ext cx="10917565" cy="1335973"/>
          </a:xfrm>
        </p:spPr>
        <p:txBody>
          <a:bodyPr/>
          <a:lstStyle/>
          <a:p>
            <a:r>
              <a:rPr lang="en-IN" dirty="0"/>
              <a:t>Cyber Threat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12290-BC1F-8B45-81D7-BA809444AD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A Cyber threat is any malicious act that attempts to gain access to a computer network without authorization or permission from the owners.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It refers to the wide range of malicious activities that can damage or disrupt a computer system, a network or the information it contain.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dirty="0"/>
              <a:t>Most common cyber threats: Social Engineered Trojans, Unpatched Software, Phishing, Network worms, etc.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C6CDF-32AC-C048-A4CD-E913F6561FD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DEF3F5F5-7776-394F-A41F-3BAFC9CC9F8E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21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hawk-">
      <a:dk1>
        <a:srgbClr val="FFFFF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990033"/>
      </a:accent2>
      <a:accent3>
        <a:srgbClr val="FF9933"/>
      </a:accent3>
      <a:accent4>
        <a:srgbClr val="990033"/>
      </a:accent4>
      <a:accent5>
        <a:srgbClr val="333333"/>
      </a:accent5>
      <a:accent6>
        <a:srgbClr val="B4B2B5"/>
      </a:accent6>
      <a:hlink>
        <a:srgbClr val="FF9933"/>
      </a:hlink>
      <a:folHlink>
        <a:srgbClr val="660033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3278</TotalTime>
  <Words>1191</Words>
  <Application>Microsoft Office PowerPoint</Application>
  <PresentationFormat>Custom</PresentationFormat>
  <Paragraphs>238</Paragraphs>
  <Slides>31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Courier New</vt:lpstr>
      <vt:lpstr>Verdana</vt:lpstr>
      <vt:lpstr>Wingdings</vt:lpstr>
      <vt:lpstr>Office Theme</vt:lpstr>
      <vt:lpstr>Cyber Security Introduction</vt:lpstr>
      <vt:lpstr>Definitions and Principles</vt:lpstr>
      <vt:lpstr>Cyber Crime</vt:lpstr>
      <vt:lpstr>Cyber Security</vt:lpstr>
      <vt:lpstr>Cyber Security Principles</vt:lpstr>
      <vt:lpstr>Cyber Security Principle Definitions</vt:lpstr>
      <vt:lpstr>Cyber Security Principle Definitions</vt:lpstr>
      <vt:lpstr>Cyber Threats</vt:lpstr>
      <vt:lpstr>Cyber Threat</vt:lpstr>
      <vt:lpstr>Sources of Cyber Threats</vt:lpstr>
      <vt:lpstr>Cyber Threat Classifications</vt:lpstr>
      <vt:lpstr>Unstructured Cyber Threats</vt:lpstr>
      <vt:lpstr>Structured Cyber Threats</vt:lpstr>
      <vt:lpstr>Highly Structured Cyber Threats</vt:lpstr>
      <vt:lpstr>Cyber Security Threat Index Level</vt:lpstr>
      <vt:lpstr>Cyber Attacks</vt:lpstr>
      <vt:lpstr>Types of Cyber Attacks</vt:lpstr>
      <vt:lpstr>Types of Cyber Attacks Continued</vt:lpstr>
      <vt:lpstr>Types of Cyber Attacks Continued</vt:lpstr>
      <vt:lpstr>Types of Cyber Attacks Continued</vt:lpstr>
      <vt:lpstr>Impacts of Cyber Attacks</vt:lpstr>
      <vt:lpstr>Malicious Code</vt:lpstr>
      <vt:lpstr>Types of Malicious Code</vt:lpstr>
      <vt:lpstr>Types of Malicious Code Continued</vt:lpstr>
      <vt:lpstr>Types of Malicious Code Continued</vt:lpstr>
      <vt:lpstr>Types of Malicious Code Continued</vt:lpstr>
      <vt:lpstr>Types of Malicious Code Continued</vt:lpstr>
      <vt:lpstr>Vulnerabilities</vt:lpstr>
      <vt:lpstr>What is a Vulnerability?</vt:lpstr>
      <vt:lpstr>Classification of Vulnerabilities</vt:lpstr>
      <vt:lpstr>Causes</vt:lpstr>
    </vt:vector>
  </TitlesOfParts>
  <Company>Salt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Daniela Chavez Ackermann</dc:creator>
  <cp:lastModifiedBy>Robinson, Lucas</cp:lastModifiedBy>
  <cp:revision>243</cp:revision>
  <dcterms:created xsi:type="dcterms:W3CDTF">2016-12-21T16:02:28Z</dcterms:created>
  <dcterms:modified xsi:type="dcterms:W3CDTF">2020-05-10T02:17:19Z</dcterms:modified>
</cp:coreProperties>
</file>

<file path=docProps/thumbnail.jpeg>
</file>